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1" r:id="rId4"/>
    <p:sldId id="265" r:id="rId5"/>
    <p:sldId id="266" r:id="rId6"/>
    <p:sldId id="267" r:id="rId7"/>
    <p:sldId id="264" r:id="rId8"/>
    <p:sldId id="268" r:id="rId9"/>
    <p:sldId id="269" r:id="rId10"/>
    <p:sldId id="270" r:id="rId11"/>
    <p:sldId id="259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0" autoAdjust="0"/>
    <p:restoredTop sz="94660"/>
  </p:normalViewPr>
  <p:slideViewPr>
    <p:cSldViewPr snapToGrid="0">
      <p:cViewPr>
        <p:scale>
          <a:sx n="153" d="100"/>
          <a:sy n="153" d="100"/>
        </p:scale>
        <p:origin x="304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7CE4D-1D5C-4F50-B02B-399A1C99FB8D}" type="datetimeFigureOut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1B42-1DB1-4526-B8D9-90461DF3A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38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E985-D076-4F18-BADD-9654AD905736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0BA5B-BDF2-460F-BBA4-ECBB73B76871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07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CF08A-92D1-4D60-886F-89B823C101A3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10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05E8-8D42-4051-8C08-0D20814F86D3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33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9EA4A-5776-49BA-98C7-DC35DE0C2490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56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9D2C-84DF-4DF0-B2DD-C95D3E324223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9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66A2B-688D-48EB-B8FB-BBC2144DB2F5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6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5E82-545C-446D-81E0-A4C48839D830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6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A1BC-F454-4862-971A-207AD691001C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9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F273-5FCB-4D70-8857-70B6A35EDF69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78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73A0-6BD3-402F-97F3-45F33A4F15B1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77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6901"/>
            <a:ext cx="78867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357"/>
            <a:ext cx="78867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37223"/>
            <a:ext cx="20574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9FBB1-BAA2-4F74-8F49-A1171ABF5AEF}" type="datetime1">
              <a:rPr kumimoji="1" lang="ja-JP" altLang="en-US" smtClean="0"/>
              <a:t>2019/6/7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37223"/>
            <a:ext cx="30861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0550" y="6537223"/>
            <a:ext cx="20574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45FAF6A2-1828-4CCB-A736-4557EBDCF40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1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50000"/>
        <a:buFont typeface="Wingdings" panose="05000000000000000000" pitchFamily="2" charset="2"/>
        <a:buChar char="n"/>
        <a:defRPr kumimoji="1"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5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7.mov"/><Relationship Id="rId7" Type="http://schemas.openxmlformats.org/officeDocument/2006/relationships/image" Target="../media/image7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6763"/>
            <a:ext cx="7772400" cy="2387600"/>
          </a:xfrm>
        </p:spPr>
        <p:txBody>
          <a:bodyPr/>
          <a:lstStyle/>
          <a:p>
            <a:r>
              <a:rPr lang="ja-JP" altLang="en-US" dirty="0"/>
              <a:t>画像情報処理工学特論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297238"/>
            <a:ext cx="6858000" cy="1655762"/>
          </a:xfrm>
        </p:spPr>
        <p:txBody>
          <a:bodyPr/>
          <a:lstStyle/>
          <a:p>
            <a:r>
              <a:rPr lang="ja-JP" altLang="en-US" sz="2400" dirty="0"/>
              <a:t>第</a:t>
            </a:r>
            <a:r>
              <a:rPr lang="en-US" altLang="ja-JP" sz="2400" dirty="0"/>
              <a:t>3</a:t>
            </a:r>
            <a:r>
              <a:rPr lang="ja-JP" altLang="en-US" sz="2400"/>
              <a:t>回</a:t>
            </a:r>
            <a:r>
              <a:rPr lang="ja-JP" altLang="en-US" sz="2400" dirty="0"/>
              <a:t>レポート課題</a:t>
            </a:r>
            <a:endParaRPr lang="en-US" altLang="ja-JP" sz="2400" dirty="0"/>
          </a:p>
          <a:p>
            <a:r>
              <a:rPr lang="ja-JP" altLang="en-US" dirty="0"/>
              <a:t>学籍</a:t>
            </a:r>
            <a:r>
              <a:rPr lang="ja-JP" altLang="en-US"/>
              <a:t>番号</a:t>
            </a:r>
            <a:r>
              <a:rPr kumimoji="1" lang="en-US" altLang="ja-JP" dirty="0"/>
              <a:t>: 1Y16B012-6</a:t>
            </a:r>
            <a:endParaRPr lang="en-US" altLang="ja-JP" dirty="0"/>
          </a:p>
          <a:p>
            <a:r>
              <a:rPr kumimoji="1" lang="ja-JP" altLang="en-US"/>
              <a:t>名前</a:t>
            </a:r>
            <a:r>
              <a:rPr kumimoji="1" lang="en-US" altLang="ja-JP" dirty="0"/>
              <a:t>:</a:t>
            </a:r>
            <a:r>
              <a:rPr kumimoji="1" lang="ja-JP" altLang="en-US"/>
              <a:t>岩名　紘基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834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682BD9-4AEE-7D46-BA87-AD8F0DD0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2-2</a:t>
            </a:r>
            <a:endParaRPr kumimoji="1" lang="ja-JP" altLang="en-US"/>
          </a:p>
        </p:txBody>
      </p:sp>
      <p:pic>
        <p:nvPicPr>
          <p:cNvPr id="5" name="オンライン メディア 4" descr="画面収録 2019-06-06 13.50.48.mov">
            <a:hlinkClick r:id="" action="ppaction://media"/>
            <a:extLst>
              <a:ext uri="{FF2B5EF4-FFF2-40B4-BE49-F238E27FC236}">
                <a16:creationId xmlns:a16="http://schemas.microsoft.com/office/drawing/2014/main" id="{64EF73C5-13E3-F94F-B4CC-DFA2A888F8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1131888"/>
            <a:ext cx="5054600" cy="5286375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C8D565-886F-F442-8F9C-472292E5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63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3-1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Gouraud</a:t>
            </a:r>
            <a:r>
              <a:rPr lang="ja-JP" altLang="en-US" dirty="0"/>
              <a:t>の陰影モデルおよび</a:t>
            </a:r>
            <a:r>
              <a:rPr lang="en-US" altLang="ja-JP" dirty="0" err="1"/>
              <a:t>Phong</a:t>
            </a:r>
            <a:r>
              <a:rPr lang="ja-JP" altLang="en-US" dirty="0"/>
              <a:t>の陰影モデルをシェーダを使って</a:t>
            </a:r>
            <a:r>
              <a:rPr lang="ja-JP" altLang="en-US"/>
              <a:t>実装する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600" dirty="0" err="1"/>
              <a:t>Phong</a:t>
            </a:r>
            <a:r>
              <a:rPr lang="ja-JP" altLang="en-US" sz="1600"/>
              <a:t>の陰影モデルは鏡面反射モデルなので艶感が出る、一方</a:t>
            </a:r>
            <a:r>
              <a:rPr lang="en-US" altLang="ja-JP" sz="1600" dirty="0" err="1"/>
              <a:t>Gourand</a:t>
            </a:r>
            <a:r>
              <a:rPr lang="ja-JP" altLang="en-US" sz="1600"/>
              <a:t>の陰影モデルはハイライトが不自然で</a:t>
            </a:r>
            <a:r>
              <a:rPr lang="en-US" altLang="ja-JP" sz="1600" dirty="0"/>
              <a:t>(</a:t>
            </a:r>
            <a:r>
              <a:rPr lang="ja-JP" altLang="en-US" sz="1600"/>
              <a:t>マットな印象</a:t>
            </a:r>
            <a:r>
              <a:rPr lang="en-US" altLang="ja-JP" sz="1600" dirty="0"/>
              <a:t>)</a:t>
            </a:r>
            <a:r>
              <a:rPr lang="ja-JP" altLang="en-US" sz="1600"/>
              <a:t>ある。どちらも曲面の輪郭部は丸くならない。</a:t>
            </a:r>
            <a:endParaRPr lang="en-US" altLang="ja-JP" sz="16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88535" y="5647266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+mj-ea"/>
                <a:ea typeface="+mj-ea"/>
              </a:rPr>
              <a:t>Gouraud</a:t>
            </a:r>
            <a:r>
              <a:rPr kumimoji="1" lang="ja-JP" altLang="en-US" dirty="0">
                <a:latin typeface="+mj-ea"/>
                <a:ea typeface="+mj-ea"/>
              </a:rPr>
              <a:t>の陰影モデル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19471" y="5647266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+mj-ea"/>
                <a:ea typeface="+mj-ea"/>
              </a:rPr>
              <a:t>Phong</a:t>
            </a:r>
            <a:r>
              <a:rPr kumimoji="1" lang="ja-JP" altLang="en-US" dirty="0">
                <a:latin typeface="+mj-ea"/>
                <a:ea typeface="+mj-ea"/>
              </a:rPr>
              <a:t>の陰影モデル</a:t>
            </a:r>
          </a:p>
        </p:txBody>
      </p:sp>
      <p:pic>
        <p:nvPicPr>
          <p:cNvPr id="5" name="オンライン メディア 4" descr="画面収録 2019-06-06 14.05.56.mov">
            <a:hlinkClick r:id="" action="ppaction://media"/>
            <a:extLst>
              <a:ext uri="{FF2B5EF4-FFF2-40B4-BE49-F238E27FC236}">
                <a16:creationId xmlns:a16="http://schemas.microsoft.com/office/drawing/2014/main" id="{A9156EE4-7291-894C-9DD4-EC9432843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8534" y="2849790"/>
            <a:ext cx="2489977" cy="2604528"/>
          </a:xfrm>
          <a:prstGeom prst="rect">
            <a:avLst/>
          </a:prstGeom>
        </p:spPr>
      </p:pic>
      <p:pic>
        <p:nvPicPr>
          <p:cNvPr id="10" name="オンライン メディア 9" descr="画面収録 2019-06-06 14.06.30.mov">
            <a:hlinkClick r:id="" action="ppaction://media"/>
            <a:extLst>
              <a:ext uri="{FF2B5EF4-FFF2-40B4-BE49-F238E27FC236}">
                <a16:creationId xmlns:a16="http://schemas.microsoft.com/office/drawing/2014/main" id="{F7E1C8FF-6509-E24C-9905-80C79D24847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7340" y="2849790"/>
            <a:ext cx="2489977" cy="26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3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3-2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Lambert</a:t>
            </a:r>
            <a:r>
              <a:rPr lang="ja-JP" altLang="en-US" dirty="0"/>
              <a:t>の反射モデルと</a:t>
            </a:r>
            <a:r>
              <a:rPr lang="en-US" altLang="ja-JP" dirty="0"/>
              <a:t>Oren-</a:t>
            </a:r>
            <a:r>
              <a:rPr lang="en-US" altLang="ja-JP" dirty="0" err="1"/>
              <a:t>Nayar</a:t>
            </a:r>
            <a:r>
              <a:rPr lang="ja-JP" altLang="en-US" dirty="0"/>
              <a:t>の反射モデルとシェーダを使って</a:t>
            </a:r>
            <a:r>
              <a:rPr lang="ja-JP" altLang="en-US"/>
              <a:t>実装する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1800"/>
              <a:t>結果</a:t>
            </a:r>
            <a:r>
              <a:rPr lang="en-US" altLang="ja-JP" sz="1800" dirty="0"/>
              <a:t>:Oren-</a:t>
            </a:r>
            <a:r>
              <a:rPr lang="en-US" altLang="ja-JP" sz="1800" dirty="0" err="1"/>
              <a:t>Nayer</a:t>
            </a:r>
            <a:r>
              <a:rPr lang="en-US" altLang="ja-JP" sz="1800" dirty="0"/>
              <a:t> </a:t>
            </a:r>
            <a:r>
              <a:rPr lang="ja-JP" altLang="en-US" sz="1800"/>
              <a:t>の方が</a:t>
            </a:r>
            <a:r>
              <a:rPr lang="en-US" altLang="ja-JP" sz="1800" dirty="0"/>
              <a:t>Lambert</a:t>
            </a:r>
            <a:r>
              <a:rPr lang="ja-JP" altLang="en-US" sz="1800"/>
              <a:t>よりも表面のザラザラ感が出るようになった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/>
              <a:t>それにより陰影ははっきりとは出なくなった</a:t>
            </a:r>
            <a:endParaRPr lang="en-US" altLang="ja-JP" sz="1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0934" y="5757333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j-ea"/>
                <a:ea typeface="+mj-ea"/>
              </a:rPr>
              <a:t>Lambert</a:t>
            </a:r>
            <a:r>
              <a:rPr kumimoji="1" lang="ja-JP" altLang="en-US" dirty="0">
                <a:latin typeface="+mj-ea"/>
                <a:ea typeface="+mj-ea"/>
              </a:rPr>
              <a:t>の反射モデル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45075" y="5757333"/>
            <a:ext cx="279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+mj-ea"/>
                <a:ea typeface="+mj-ea"/>
              </a:rPr>
              <a:t>Oren-</a:t>
            </a:r>
            <a:r>
              <a:rPr kumimoji="1" lang="en-US" altLang="ja-JP" dirty="0" err="1">
                <a:latin typeface="+mj-ea"/>
                <a:ea typeface="+mj-ea"/>
              </a:rPr>
              <a:t>Nayar</a:t>
            </a:r>
            <a:r>
              <a:rPr kumimoji="1" lang="ja-JP" altLang="en-US" dirty="0">
                <a:latin typeface="+mj-ea"/>
                <a:ea typeface="+mj-ea"/>
              </a:rPr>
              <a:t>の反射モデル</a:t>
            </a:r>
          </a:p>
        </p:txBody>
      </p:sp>
      <p:pic>
        <p:nvPicPr>
          <p:cNvPr id="5" name="オンライン メディア 4" descr="画面収録 2019-06-06 14.08.45.mov">
            <a:hlinkClick r:id="" action="ppaction://media"/>
            <a:extLst>
              <a:ext uri="{FF2B5EF4-FFF2-40B4-BE49-F238E27FC236}">
                <a16:creationId xmlns:a16="http://schemas.microsoft.com/office/drawing/2014/main" id="{E2EDA988-53D1-C344-93C0-28B8D8F406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9988" y="2714411"/>
            <a:ext cx="2811252" cy="2940583"/>
          </a:xfrm>
          <a:prstGeom prst="rect">
            <a:avLst/>
          </a:prstGeom>
        </p:spPr>
      </p:pic>
      <p:pic>
        <p:nvPicPr>
          <p:cNvPr id="10" name="オンライン メディア 9" descr="画面収録 2019-06-06 14.09.35.mov">
            <a:hlinkClick r:id="" action="ppaction://media"/>
            <a:extLst>
              <a:ext uri="{FF2B5EF4-FFF2-40B4-BE49-F238E27FC236}">
                <a16:creationId xmlns:a16="http://schemas.microsoft.com/office/drawing/2014/main" id="{2C5781F8-7A6D-254B-8214-B3715C123D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27088" y="2714129"/>
            <a:ext cx="2811252" cy="29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オンライン メディア 4" descr="画面収録 2019-06-07 2.48.55.mov">
            <a:hlinkClick r:id="" action="ppaction://media"/>
            <a:extLst>
              <a:ext uri="{FF2B5EF4-FFF2-40B4-BE49-F238E27FC236}">
                <a16:creationId xmlns:a16="http://schemas.microsoft.com/office/drawing/2014/main" id="{9D2CA7D4-0283-F149-88CB-652AAE1FB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0928" y="2110275"/>
            <a:ext cx="3182144" cy="33285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練習</a:t>
            </a:r>
            <a:r>
              <a:rPr kumimoji="1" lang="en-US" altLang="ja-JP" dirty="0"/>
              <a:t>3-3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131357"/>
            <a:ext cx="7886700" cy="5286375"/>
          </a:xfrm>
        </p:spPr>
        <p:txBody>
          <a:bodyPr/>
          <a:lstStyle/>
          <a:p>
            <a:r>
              <a:rPr lang="ja-JP" altLang="en-US" dirty="0"/>
              <a:t>シェーダを使って前回のサイコロのプログラムを書き直す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2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1-1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シェーダを利用してグラデーションのついた背景を描画する</a:t>
            </a:r>
            <a:endParaRPr lang="en-US" altLang="ja-JP" dirty="0"/>
          </a:p>
          <a:p>
            <a:pPr lvl="1"/>
            <a:r>
              <a:rPr lang="ja-JP" altLang="en-US" dirty="0"/>
              <a:t>シェーダ</a:t>
            </a:r>
            <a:r>
              <a:rPr lang="en-US" altLang="ja-JP" dirty="0"/>
              <a:t>, </a:t>
            </a:r>
            <a:r>
              <a:rPr lang="ja-JP" altLang="en-US" dirty="0"/>
              <a:t>頂点バッファ</a:t>
            </a:r>
            <a:r>
              <a:rPr lang="en-US" altLang="ja-JP" dirty="0"/>
              <a:t>, </a:t>
            </a:r>
            <a:r>
              <a:rPr lang="ja-JP" altLang="en-US" dirty="0"/>
              <a:t>インデックスバッファを別途管理するクラス</a:t>
            </a:r>
            <a:r>
              <a:rPr lang="en-US" altLang="ja-JP" dirty="0"/>
              <a:t>/</a:t>
            </a:r>
            <a:r>
              <a:rPr lang="ja-JP" altLang="en-US" dirty="0"/>
              <a:t>構造体を作るとよい</a:t>
            </a:r>
            <a:endParaRPr lang="en-US" altLang="ja-JP" dirty="0"/>
          </a:p>
          <a:p>
            <a:pPr lvl="1"/>
            <a:r>
              <a:rPr lang="ja-JP" altLang="en-US" dirty="0"/>
              <a:t>背景だけでなく</a:t>
            </a:r>
            <a:r>
              <a:rPr lang="en-US" altLang="ja-JP" dirty="0"/>
              <a:t>, </a:t>
            </a:r>
            <a:r>
              <a:rPr lang="ja-JP" altLang="en-US" dirty="0"/>
              <a:t>立方体も同時に描画すること</a:t>
            </a:r>
          </a:p>
          <a:p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pic>
        <p:nvPicPr>
          <p:cNvPr id="9" name="オンライン メディア 8" descr="画面収録 2019-06-06 13.30.22.mov">
            <a:hlinkClick r:id="" action="ppaction://media"/>
            <a:extLst>
              <a:ext uri="{FF2B5EF4-FFF2-40B4-BE49-F238E27FC236}">
                <a16:creationId xmlns:a16="http://schemas.microsoft.com/office/drawing/2014/main" id="{BAF68EE2-B245-FE4A-9F39-D5FCF925D2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73.4497"/>
                </p14:media>
              </p:ext>
            </p:extLst>
          </p:nvPr>
        </p:nvPicPr>
        <p:blipFill rotWithShape="1">
          <a:blip r:embed="rId4"/>
          <a:srcRect l="-145" t="677" r="-1"/>
          <a:stretch/>
        </p:blipFill>
        <p:spPr>
          <a:xfrm>
            <a:off x="3028950" y="3109737"/>
            <a:ext cx="2846465" cy="29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2-1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131357"/>
            <a:ext cx="7886700" cy="823071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OBJ</a:t>
            </a:r>
            <a:r>
              <a:rPr lang="ja-JP" altLang="en-US" sz="2000" dirty="0"/>
              <a:t>ファイルをロード後</a:t>
            </a:r>
            <a:r>
              <a:rPr lang="en-US" altLang="ja-JP" sz="2000" dirty="0"/>
              <a:t>, VAO</a:t>
            </a:r>
            <a:r>
              <a:rPr lang="ja-JP" altLang="en-US" sz="2000" dirty="0"/>
              <a:t>を作るクラス</a:t>
            </a:r>
            <a:r>
              <a:rPr lang="en-US" altLang="ja-JP" sz="2000" dirty="0"/>
              <a:t>/</a:t>
            </a:r>
            <a:r>
              <a:rPr lang="ja-JP" altLang="en-US" sz="2000" dirty="0"/>
              <a:t>構造体を</a:t>
            </a:r>
            <a:r>
              <a:rPr lang="ja-JP" altLang="en-US" sz="2000"/>
              <a:t>定義する</a:t>
            </a:r>
            <a:endParaRPr lang="en-US" altLang="ja-JP" sz="20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8650" y="1511234"/>
            <a:ext cx="7407667" cy="51013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latin typeface="Consolas" panose="020B0609020204030204" pitchFamily="49" charset="0"/>
              </a:rPr>
              <a:t>struct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VertexArrayObject</a:t>
            </a:r>
            <a:r>
              <a:rPr kumimoji="1" lang="en-US" altLang="ja-JP" sz="1050" dirty="0">
                <a:latin typeface="Consolas" panose="020B0609020204030204" pitchFamily="49" charset="0"/>
              </a:rPr>
              <a:t> {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VertexArrayObject</a:t>
            </a:r>
            <a:r>
              <a:rPr kumimoji="1" lang="en-US" altLang="ja-JP" sz="1050" dirty="0">
                <a:latin typeface="Consolas" panose="020B0609020204030204" pitchFamily="49" charset="0"/>
              </a:rPr>
              <a:t>() {};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VertexArrayObject</a:t>
            </a:r>
            <a:r>
              <a:rPr kumimoji="1" lang="en-US" altLang="ja-JP" sz="1050" dirty="0">
                <a:latin typeface="Consolas" panose="020B0609020204030204" pitchFamily="49" charset="0"/>
              </a:rPr>
              <a:t>(const std::string &amp;filename)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: FILE_NAME(filename) {};</a:t>
            </a:r>
          </a:p>
          <a:p>
            <a:endParaRPr kumimoji="1" lang="en-US" altLang="ja-JP" sz="1050" dirty="0">
              <a:latin typeface="Consolas" panose="020B0609020204030204" pitchFamily="49" charset="0"/>
            </a:endParaRP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std::string FILE_NAME;</a:t>
            </a:r>
          </a:p>
          <a:p>
            <a:endParaRPr kumimoji="1" lang="en-US" altLang="ja-JP" sz="1050" dirty="0">
              <a:latin typeface="Consolas" panose="020B0609020204030204" pitchFamily="49" charset="0"/>
            </a:endParaRP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// </a:t>
            </a:r>
            <a:r>
              <a:rPr kumimoji="1" lang="ja-JP" altLang="en-US" sz="1050">
                <a:latin typeface="Consolas" panose="020B0609020204030204" pitchFamily="49" charset="0"/>
              </a:rPr>
              <a:t>バッファを参照する番号</a:t>
            </a:r>
          </a:p>
          <a:p>
            <a:r>
              <a:rPr kumimoji="1" lang="ja-JP" altLang="en-US" sz="105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GLuint</a:t>
            </a:r>
            <a:r>
              <a:rPr kumimoji="1" lang="en-US" altLang="ja-JP" sz="1050" dirty="0">
                <a:latin typeface="Consolas" panose="020B0609020204030204" pitchFamily="49" charset="0"/>
              </a:rPr>
              <a:t>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vaoId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GLuint</a:t>
            </a:r>
            <a:r>
              <a:rPr kumimoji="1" lang="en-US" altLang="ja-JP" sz="1050" dirty="0">
                <a:latin typeface="Consolas" panose="020B0609020204030204" pitchFamily="49" charset="0"/>
              </a:rPr>
              <a:t>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vertexBufferId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GLuint</a:t>
            </a:r>
            <a:r>
              <a:rPr kumimoji="1" lang="en-US" altLang="ja-JP" sz="1050" dirty="0">
                <a:latin typeface="Consolas" panose="020B0609020204030204" pitchFamily="49" charset="0"/>
              </a:rPr>
              <a:t>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indexBufferId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endParaRPr kumimoji="1" lang="en-US" altLang="ja-JP" sz="1050" dirty="0">
              <a:latin typeface="Consolas" panose="020B0609020204030204" pitchFamily="49" charset="0"/>
            </a:endParaRP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// </a:t>
            </a:r>
            <a:r>
              <a:rPr kumimoji="1" lang="ja-JP" altLang="en-US" sz="1050">
                <a:latin typeface="Consolas" panose="020B0609020204030204" pitchFamily="49" charset="0"/>
              </a:rPr>
              <a:t>インデックスバッファのサイズ </a:t>
            </a:r>
            <a:r>
              <a:rPr kumimoji="1" lang="en-US" altLang="ja-JP" sz="1050" dirty="0">
                <a:latin typeface="Consolas" panose="020B0609020204030204" pitchFamily="49" charset="0"/>
              </a:rPr>
              <a:t>(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glDrawElements</a:t>
            </a:r>
            <a:r>
              <a:rPr kumimoji="1" lang="ja-JP" altLang="en-US" sz="1050">
                <a:latin typeface="Consolas" panose="020B0609020204030204" pitchFamily="49" charset="0"/>
              </a:rPr>
              <a:t>で使用</a:t>
            </a:r>
            <a:r>
              <a:rPr kumimoji="1" lang="en-US" altLang="ja-JP" sz="1050" dirty="0">
                <a:latin typeface="Consolas" panose="020B0609020204030204" pitchFamily="49" charset="0"/>
              </a:rPr>
              <a:t>)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size_t</a:t>
            </a:r>
            <a:r>
              <a:rPr kumimoji="1" lang="en-US" altLang="ja-JP" sz="1050" dirty="0">
                <a:latin typeface="Consolas" panose="020B0609020204030204" pitchFamily="49" charset="0"/>
              </a:rPr>
              <a:t>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indexBufferSize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endParaRPr kumimoji="1" lang="en-US" altLang="ja-JP" sz="1050" dirty="0">
              <a:latin typeface="Consolas" panose="020B0609020204030204" pitchFamily="49" charset="0"/>
            </a:endParaRP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void initialize() {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// </a:t>
            </a:r>
            <a:r>
              <a:rPr kumimoji="1" lang="ja-JP" altLang="en-US" sz="1050">
                <a:latin typeface="Consolas" panose="020B0609020204030204" pitchFamily="49" charset="0"/>
              </a:rPr>
              <a:t>モデルのロード</a:t>
            </a:r>
          </a:p>
          <a:p>
            <a:r>
              <a:rPr kumimoji="1" lang="ja-JP" altLang="en-US" sz="1050">
                <a:latin typeface="Consolas" panose="020B0609020204030204" pitchFamily="49" charset="0"/>
              </a:rPr>
              <a:t>		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050" dirty="0">
                <a:latin typeface="Consolas" panose="020B0609020204030204" pitchFamily="49" charset="0"/>
              </a:rPr>
              <a:t>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attrib_t</a:t>
            </a:r>
            <a:r>
              <a:rPr kumimoji="1" lang="en-US" altLang="ja-JP" sz="1050" dirty="0">
                <a:latin typeface="Consolas" panose="020B0609020204030204" pitchFamily="49" charset="0"/>
              </a:rPr>
              <a:t>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attrib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std::vector&lt;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050" dirty="0">
                <a:latin typeface="Consolas" panose="020B0609020204030204" pitchFamily="49" charset="0"/>
              </a:rPr>
              <a:t>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shape_t</a:t>
            </a:r>
            <a:r>
              <a:rPr kumimoji="1" lang="en-US" altLang="ja-JP" sz="1050" dirty="0">
                <a:latin typeface="Consolas" panose="020B0609020204030204" pitchFamily="49" charset="0"/>
              </a:rPr>
              <a:t>&gt; shapes;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std::vector&lt;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050" dirty="0">
                <a:latin typeface="Consolas" panose="020B0609020204030204" pitchFamily="49" charset="0"/>
              </a:rPr>
              <a:t>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material_t</a:t>
            </a:r>
            <a:r>
              <a:rPr kumimoji="1" lang="en-US" altLang="ja-JP" sz="1050" dirty="0">
                <a:latin typeface="Consolas" panose="020B0609020204030204" pitchFamily="49" charset="0"/>
              </a:rPr>
              <a:t>&gt; materials;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std::string err;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bool success =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050" dirty="0">
                <a:latin typeface="Consolas" panose="020B0609020204030204" pitchFamily="49" charset="0"/>
              </a:rPr>
              <a:t>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LoadObj</a:t>
            </a:r>
            <a:r>
              <a:rPr kumimoji="1" lang="en-US" altLang="ja-JP" sz="1050" dirty="0">
                <a:latin typeface="Consolas" panose="020B0609020204030204" pitchFamily="49" charset="0"/>
              </a:rPr>
              <a:t>(&amp;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attrib</a:t>
            </a:r>
            <a:r>
              <a:rPr kumimoji="1" lang="en-US" altLang="ja-JP" sz="1050" dirty="0">
                <a:latin typeface="Consolas" panose="020B0609020204030204" pitchFamily="49" charset="0"/>
              </a:rPr>
              <a:t>, &amp;shapes, &amp;materials, &amp;err, 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FILE_NAME.c_str</a:t>
            </a:r>
            <a:r>
              <a:rPr kumimoji="1" lang="en-US" altLang="ja-JP" sz="1050" dirty="0">
                <a:latin typeface="Consolas" panose="020B0609020204030204" pitchFamily="49" charset="0"/>
              </a:rPr>
              <a:t>());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if (!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err.empty</a:t>
            </a:r>
            <a:r>
              <a:rPr kumimoji="1" lang="en-US" altLang="ja-JP" sz="1050" dirty="0">
                <a:latin typeface="Consolas" panose="020B0609020204030204" pitchFamily="49" charset="0"/>
              </a:rPr>
              <a:t>()) {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	std::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cerr</a:t>
            </a:r>
            <a:r>
              <a:rPr kumimoji="1" lang="en-US" altLang="ja-JP" sz="1050" dirty="0">
                <a:latin typeface="Consolas" panose="020B0609020204030204" pitchFamily="49" charset="0"/>
              </a:rPr>
              <a:t> &lt;&lt; "[WARNING] " &lt;&lt; err &lt;&lt; std::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endl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}</a:t>
            </a:r>
          </a:p>
          <a:p>
            <a:endParaRPr kumimoji="1" lang="en-US" altLang="ja-JP" sz="1050" dirty="0">
              <a:latin typeface="Consolas" panose="020B0609020204030204" pitchFamily="49" charset="0"/>
            </a:endParaRP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if (!success) {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	std::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cerr</a:t>
            </a:r>
            <a:r>
              <a:rPr kumimoji="1" lang="en-US" altLang="ja-JP" sz="1050" dirty="0">
                <a:latin typeface="Consolas" panose="020B0609020204030204" pitchFamily="49" charset="0"/>
              </a:rPr>
              <a:t> &lt;&lt; "Failed to load OBJ file: " &lt;&lt; FILE_NAME &lt;&lt; std::</a:t>
            </a:r>
            <a:r>
              <a:rPr kumimoji="1" lang="en-US" altLang="ja-JP" sz="1050" dirty="0" err="1">
                <a:latin typeface="Consolas" panose="020B0609020204030204" pitchFamily="49" charset="0"/>
              </a:rPr>
              <a:t>endl</a:t>
            </a:r>
            <a:r>
              <a:rPr kumimoji="1" lang="en-US" altLang="ja-JP" sz="1050" dirty="0">
                <a:latin typeface="Consolas" panose="020B0609020204030204" pitchFamily="49" charset="0"/>
              </a:rPr>
              <a:t>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	exit(1);</a:t>
            </a:r>
          </a:p>
          <a:p>
            <a:r>
              <a:rPr kumimoji="1" lang="en-US" altLang="ja-JP" sz="1050" dirty="0">
                <a:latin typeface="Consolas" panose="020B0609020204030204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76488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A67381-4960-2A4D-8E14-80903A44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4FCCE78-5663-5A4A-B447-DF0AFA09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77BE06-2521-8D4D-9ABA-7B57E13E3617}"/>
              </a:ext>
            </a:extLst>
          </p:cNvPr>
          <p:cNvSpPr txBox="1"/>
          <p:nvPr/>
        </p:nvSpPr>
        <p:spPr>
          <a:xfrm>
            <a:off x="558657" y="1275787"/>
            <a:ext cx="78867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</a:rPr>
              <a:t>// Vertex</a:t>
            </a:r>
            <a:r>
              <a:rPr kumimoji="1" lang="ja-JP" altLang="en-US" sz="1200">
                <a:latin typeface="Consolas" panose="020B0609020204030204" pitchFamily="49" charset="0"/>
              </a:rPr>
              <a:t>配列の作成</a:t>
            </a:r>
          </a:p>
          <a:p>
            <a:r>
              <a:rPr kumimoji="1" lang="ja-JP" altLang="en-US" sz="1200">
                <a:latin typeface="Consolas" panose="020B0609020204030204" pitchFamily="49" charset="0"/>
              </a:rPr>
              <a:t>		</a:t>
            </a:r>
            <a:r>
              <a:rPr kumimoji="1" lang="en-US" altLang="ja-JP" sz="1200" dirty="0">
                <a:latin typeface="Consolas" panose="020B0609020204030204" pitchFamily="49" charset="0"/>
              </a:rPr>
              <a:t>std::vector&lt;Vertex&gt; vertices;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std::vector&lt;unsigned int&gt; indices;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for (int s = 0; s &lt;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shapes.size</a:t>
            </a:r>
            <a:r>
              <a:rPr kumimoji="1" lang="en-US" altLang="ja-JP" sz="1200" dirty="0">
                <a:latin typeface="Consolas" panose="020B0609020204030204" pitchFamily="49" charset="0"/>
              </a:rPr>
              <a:t>(); s++) {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const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200" dirty="0">
                <a:latin typeface="Consolas" panose="020B0609020204030204" pitchFamily="49" charset="0"/>
              </a:rPr>
              <a:t>::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mesh_t</a:t>
            </a:r>
            <a:r>
              <a:rPr kumimoji="1" lang="en-US" altLang="ja-JP" sz="1200" dirty="0">
                <a:latin typeface="Consolas" panose="020B0609020204030204" pitchFamily="49" charset="0"/>
              </a:rPr>
              <a:t> &amp;mesh = shapes[s].mesh;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for (int i = 0; i &lt;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mesh.indices.size</a:t>
            </a:r>
            <a:r>
              <a:rPr kumimoji="1" lang="en-US" altLang="ja-JP" sz="1200" dirty="0">
                <a:latin typeface="Consolas" panose="020B0609020204030204" pitchFamily="49" charset="0"/>
              </a:rPr>
              <a:t>(); i++) {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const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tinyobj</a:t>
            </a:r>
            <a:r>
              <a:rPr kumimoji="1" lang="en-US" altLang="ja-JP" sz="1200" dirty="0">
                <a:latin typeface="Consolas" panose="020B0609020204030204" pitchFamily="49" charset="0"/>
              </a:rPr>
              <a:t>::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index_t</a:t>
            </a:r>
            <a:r>
              <a:rPr kumimoji="1" lang="en-US" altLang="ja-JP" sz="1200" dirty="0">
                <a:latin typeface="Consolas" panose="020B0609020204030204" pitchFamily="49" charset="0"/>
              </a:rPr>
              <a:t> &amp;index =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mesh.indices</a:t>
            </a:r>
            <a:r>
              <a:rPr kumimoji="1" lang="en-US" altLang="ja-JP" sz="1200" dirty="0">
                <a:latin typeface="Consolas" panose="020B0609020204030204" pitchFamily="49" charset="0"/>
              </a:rPr>
              <a:t>[i];</a:t>
            </a:r>
          </a:p>
          <a:p>
            <a:endParaRPr kumimoji="1" lang="en-US" altLang="ja-JP" sz="1200" dirty="0">
              <a:latin typeface="Consolas" panose="020B0609020204030204" pitchFamily="49" charset="0"/>
            </a:endParaRP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glm</a:t>
            </a:r>
            <a:r>
              <a:rPr kumimoji="1" lang="en-US" altLang="ja-JP" sz="1200" dirty="0">
                <a:latin typeface="Consolas" panose="020B0609020204030204" pitchFamily="49" charset="0"/>
              </a:rPr>
              <a:t>::vec3 position, normal;</a:t>
            </a:r>
          </a:p>
          <a:p>
            <a:endParaRPr kumimoji="1" lang="en-US" altLang="ja-JP" sz="1200" dirty="0">
              <a:latin typeface="Consolas" panose="020B0609020204030204" pitchFamily="49" charset="0"/>
            </a:endParaRP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if (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index.vertex_index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&gt;= 0) {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position =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glm</a:t>
            </a:r>
            <a:r>
              <a:rPr kumimoji="1" lang="en-US" altLang="ja-JP" sz="1200" dirty="0">
                <a:latin typeface="Consolas" panose="020B0609020204030204" pitchFamily="49" charset="0"/>
              </a:rPr>
              <a:t>::vec3(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attrib.vertices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index.vertex_index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+ 0],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attrib.vertices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index.vertex_index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+ 1],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attrib.vertices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index.vertex_index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+ 2]);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}</a:t>
            </a:r>
          </a:p>
          <a:p>
            <a:endParaRPr kumimoji="1" lang="en-US" altLang="ja-JP" sz="1200" dirty="0">
              <a:latin typeface="Consolas" panose="020B0609020204030204" pitchFamily="49" charset="0"/>
            </a:endParaRP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if (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index.normal_index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&gt;= 0) {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normal =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glm</a:t>
            </a:r>
            <a:r>
              <a:rPr kumimoji="1" lang="en-US" altLang="ja-JP" sz="1200" dirty="0">
                <a:latin typeface="Consolas" panose="020B0609020204030204" pitchFamily="49" charset="0"/>
              </a:rPr>
              <a:t>::vec3(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attrib.normals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index.normal_index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+ 0],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attrib.normals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index.normal_index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+ 1],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attrib.normals</a:t>
            </a:r>
            <a:r>
              <a:rPr kumimoji="1" lang="en-US" altLang="ja-JP" sz="1200" dirty="0">
                <a:latin typeface="Consolas" panose="020B0609020204030204" pitchFamily="49" charset="0"/>
              </a:rPr>
              <a:t>[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index.normal_index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* 3 + 2]);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}</a:t>
            </a:r>
          </a:p>
          <a:p>
            <a:endParaRPr kumimoji="1" lang="en-US" altLang="ja-JP" sz="1200" dirty="0">
              <a:latin typeface="Consolas" panose="020B0609020204030204" pitchFamily="49" charset="0"/>
            </a:endParaRP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const unsigned int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vertexIndex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 = 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vertices.size</a:t>
            </a:r>
            <a:r>
              <a:rPr kumimoji="1" lang="en-US" altLang="ja-JP" sz="1200" dirty="0">
                <a:latin typeface="Consolas" panose="020B0609020204030204" pitchFamily="49" charset="0"/>
              </a:rPr>
              <a:t>();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vertices.push_back</a:t>
            </a:r>
            <a:r>
              <a:rPr kumimoji="1" lang="en-US" altLang="ja-JP" sz="1200" dirty="0">
                <a:latin typeface="Consolas" panose="020B0609020204030204" pitchFamily="49" charset="0"/>
              </a:rPr>
              <a:t>(Vertex(position, normal));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	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indices.push_back</a:t>
            </a:r>
            <a:r>
              <a:rPr kumimoji="1" lang="en-US" altLang="ja-JP" sz="1200" dirty="0">
                <a:latin typeface="Consolas" panose="020B0609020204030204" pitchFamily="49" charset="0"/>
              </a:rPr>
              <a:t>(</a:t>
            </a:r>
            <a:r>
              <a:rPr kumimoji="1" lang="en-US" altLang="ja-JP" sz="1200" dirty="0" err="1">
                <a:latin typeface="Consolas" panose="020B0609020204030204" pitchFamily="49" charset="0"/>
              </a:rPr>
              <a:t>vertexIndex</a:t>
            </a:r>
            <a:r>
              <a:rPr kumimoji="1" lang="en-US" altLang="ja-JP" sz="12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	}</a:t>
            </a:r>
          </a:p>
          <a:p>
            <a:r>
              <a:rPr kumimoji="1" lang="en-US" altLang="ja-JP" sz="1200" dirty="0">
                <a:latin typeface="Consolas" panose="020B0609020204030204" pitchFamily="49" charset="0"/>
              </a:rPr>
              <a:t>		}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13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D4B61F-3261-A745-8DEA-6FA34F87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2-1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09F8B62-3CF1-B042-A79C-9ABA686A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902387-D831-9940-9249-2D3AE82AC939}"/>
              </a:ext>
            </a:extLst>
          </p:cNvPr>
          <p:cNvSpPr txBox="1"/>
          <p:nvPr/>
        </p:nvSpPr>
        <p:spPr>
          <a:xfrm>
            <a:off x="205483" y="1460938"/>
            <a:ext cx="873303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</a:rPr>
              <a:t>//VAO</a:t>
            </a:r>
            <a:r>
              <a:rPr kumimoji="1" lang="ja-JP" altLang="en-US" sz="1100">
                <a:latin typeface="Consolas" panose="020B0609020204030204" pitchFamily="49" charset="0"/>
              </a:rPr>
              <a:t>の作成</a:t>
            </a:r>
          </a:p>
          <a:p>
            <a:r>
              <a:rPr kumimoji="1" lang="ja-JP" altLang="en-US" sz="110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glGenVertexArrays</a:t>
            </a:r>
            <a:r>
              <a:rPr kumimoji="1" lang="en-US" altLang="ja-JP" sz="1100" dirty="0">
                <a:latin typeface="Consolas" panose="020B0609020204030204" pitchFamily="49" charset="0"/>
              </a:rPr>
              <a:t>(1, &amp;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vaoId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glBindVertexArray</a:t>
            </a:r>
            <a:r>
              <a:rPr kumimoji="1" lang="en-US" altLang="ja-JP" sz="1100" dirty="0">
                <a:latin typeface="Consolas" panose="020B0609020204030204" pitchFamily="49" charset="0"/>
              </a:rPr>
              <a:t>(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vaoId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endParaRPr kumimoji="1" lang="en-US" altLang="ja-JP" sz="1100" dirty="0">
              <a:latin typeface="Consolas" panose="020B0609020204030204" pitchFamily="49" charset="0"/>
            </a:endParaRP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// </a:t>
            </a:r>
            <a:r>
              <a:rPr kumimoji="1" lang="ja-JP" altLang="en-US" sz="1100">
                <a:latin typeface="Consolas" panose="020B0609020204030204" pitchFamily="49" charset="0"/>
              </a:rPr>
              <a:t>頂点バッファの作成</a:t>
            </a:r>
          </a:p>
          <a:p>
            <a:r>
              <a:rPr kumimoji="1" lang="ja-JP" altLang="en-US" sz="110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glGenBuffers</a:t>
            </a:r>
            <a:r>
              <a:rPr kumimoji="1" lang="en-US" altLang="ja-JP" sz="1100" dirty="0">
                <a:latin typeface="Consolas" panose="020B0609020204030204" pitchFamily="49" charset="0"/>
              </a:rPr>
              <a:t>(1, &amp;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vertexBufferId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glBindBuffer</a:t>
            </a:r>
            <a:r>
              <a:rPr kumimoji="1" lang="en-US" altLang="ja-JP" sz="1100" dirty="0">
                <a:latin typeface="Consolas" panose="020B0609020204030204" pitchFamily="49" charset="0"/>
              </a:rPr>
              <a:t>(GL_ARRAY_BUFFER,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vertexBufferId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glBufferData</a:t>
            </a:r>
            <a:r>
              <a:rPr kumimoji="1" lang="en-US" altLang="ja-JP" sz="1100" dirty="0">
                <a:latin typeface="Consolas" panose="020B0609020204030204" pitchFamily="49" charset="0"/>
              </a:rPr>
              <a:t>(GL_ARRAY_BUFFER,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sizeof</a:t>
            </a:r>
            <a:r>
              <a:rPr kumimoji="1" lang="en-US" altLang="ja-JP" sz="1100" dirty="0">
                <a:latin typeface="Consolas" panose="020B0609020204030204" pitchFamily="49" charset="0"/>
              </a:rPr>
              <a:t>(Vertex) *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vertices.size</a:t>
            </a:r>
            <a:r>
              <a:rPr kumimoji="1" lang="en-US" altLang="ja-JP" sz="1100" dirty="0">
                <a:latin typeface="Consolas" panose="020B0609020204030204" pitchFamily="49" charset="0"/>
              </a:rPr>
              <a:t>(),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vertices.data</a:t>
            </a:r>
            <a:r>
              <a:rPr kumimoji="1" lang="en-US" altLang="ja-JP" sz="1100" dirty="0">
                <a:latin typeface="Consolas" panose="020B0609020204030204" pitchFamily="49" charset="0"/>
              </a:rPr>
              <a:t>(), GL_STATIC_DRAW);</a:t>
            </a:r>
          </a:p>
          <a:p>
            <a:endParaRPr kumimoji="1" lang="en-US" altLang="ja-JP" sz="1100" dirty="0">
              <a:latin typeface="Consolas" panose="020B0609020204030204" pitchFamily="49" charset="0"/>
            </a:endParaRP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// </a:t>
            </a:r>
            <a:r>
              <a:rPr kumimoji="1" lang="ja-JP" altLang="en-US" sz="1100">
                <a:latin typeface="Consolas" panose="020B0609020204030204" pitchFamily="49" charset="0"/>
              </a:rPr>
              <a:t>頂点バッファの有効化</a:t>
            </a:r>
          </a:p>
          <a:p>
            <a:r>
              <a:rPr kumimoji="1" lang="ja-JP" altLang="en-US" sz="110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glEnableVertexAttribArray</a:t>
            </a:r>
            <a:r>
              <a:rPr kumimoji="1" lang="en-US" altLang="ja-JP" sz="1100" dirty="0">
                <a:latin typeface="Consolas" panose="020B0609020204030204" pitchFamily="49" charset="0"/>
              </a:rPr>
              <a:t>(0);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glVertexAttribPointer</a:t>
            </a:r>
            <a:r>
              <a:rPr kumimoji="1" lang="en-US" altLang="ja-JP" sz="1100" dirty="0">
                <a:latin typeface="Consolas" panose="020B0609020204030204" pitchFamily="49" charset="0"/>
              </a:rPr>
              <a:t>(0, 3, GL_FLOAT, GL_FALSE,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sizeof</a:t>
            </a:r>
            <a:r>
              <a:rPr kumimoji="1" lang="en-US" altLang="ja-JP" sz="1100" dirty="0">
                <a:latin typeface="Consolas" panose="020B0609020204030204" pitchFamily="49" charset="0"/>
              </a:rPr>
              <a:t>(Vertex), (void*)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offsetof</a:t>
            </a:r>
            <a:r>
              <a:rPr kumimoji="1" lang="en-US" altLang="ja-JP" sz="1100" dirty="0">
                <a:latin typeface="Consolas" panose="020B0609020204030204" pitchFamily="49" charset="0"/>
              </a:rPr>
              <a:t>(Vertex, position));</a:t>
            </a:r>
          </a:p>
          <a:p>
            <a:endParaRPr kumimoji="1" lang="en-US" altLang="ja-JP" sz="1100" dirty="0">
              <a:latin typeface="Consolas" panose="020B0609020204030204" pitchFamily="49" charset="0"/>
            </a:endParaRP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glEnableVertexAttribArray</a:t>
            </a:r>
            <a:r>
              <a:rPr kumimoji="1" lang="en-US" altLang="ja-JP" sz="1100" dirty="0">
                <a:latin typeface="Consolas" panose="020B0609020204030204" pitchFamily="49" charset="0"/>
              </a:rPr>
              <a:t>(1);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glVertexAttribPointer</a:t>
            </a:r>
            <a:r>
              <a:rPr kumimoji="1" lang="en-US" altLang="ja-JP" sz="1100" dirty="0">
                <a:latin typeface="Consolas" panose="020B0609020204030204" pitchFamily="49" charset="0"/>
              </a:rPr>
              <a:t>(1, 3, GL_FLOAT, GL_FALSE,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sizeof</a:t>
            </a:r>
            <a:r>
              <a:rPr kumimoji="1" lang="en-US" altLang="ja-JP" sz="1100" dirty="0">
                <a:latin typeface="Consolas" panose="020B0609020204030204" pitchFamily="49" charset="0"/>
              </a:rPr>
              <a:t>(Vertex), (void*)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offsetof</a:t>
            </a:r>
            <a:r>
              <a:rPr kumimoji="1" lang="en-US" altLang="ja-JP" sz="1100" dirty="0">
                <a:latin typeface="Consolas" panose="020B0609020204030204" pitchFamily="49" charset="0"/>
              </a:rPr>
              <a:t>(Vertex, normal));</a:t>
            </a:r>
          </a:p>
          <a:p>
            <a:endParaRPr kumimoji="1" lang="en-US" altLang="ja-JP" sz="1100" dirty="0">
              <a:latin typeface="Consolas" panose="020B0609020204030204" pitchFamily="49" charset="0"/>
            </a:endParaRP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// </a:t>
            </a:r>
            <a:r>
              <a:rPr kumimoji="1" lang="ja-JP" altLang="en-US" sz="1100">
                <a:latin typeface="Consolas" panose="020B0609020204030204" pitchFamily="49" charset="0"/>
              </a:rPr>
              <a:t>頂点バッファの作成</a:t>
            </a:r>
          </a:p>
          <a:p>
            <a:r>
              <a:rPr kumimoji="1" lang="ja-JP" altLang="en-US" sz="110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glGenBuffers</a:t>
            </a:r>
            <a:r>
              <a:rPr kumimoji="1" lang="en-US" altLang="ja-JP" sz="1100" dirty="0">
                <a:latin typeface="Consolas" panose="020B0609020204030204" pitchFamily="49" charset="0"/>
              </a:rPr>
              <a:t>(1, &amp;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indexBufferId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glBindBuffer</a:t>
            </a:r>
            <a:r>
              <a:rPr kumimoji="1" lang="en-US" altLang="ja-JP" sz="1100" dirty="0">
                <a:latin typeface="Consolas" panose="020B0609020204030204" pitchFamily="49" charset="0"/>
              </a:rPr>
              <a:t>(GL_ELEMENT_ARRAY_BUFFER,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indexBufferId</a:t>
            </a:r>
            <a:r>
              <a:rPr kumimoji="1" lang="en-US" altLang="ja-JP" sz="1100" dirty="0">
                <a:latin typeface="Consolas" panose="020B0609020204030204" pitchFamily="49" charset="0"/>
              </a:rPr>
              <a:t>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glBufferData</a:t>
            </a:r>
            <a:r>
              <a:rPr kumimoji="1" lang="en-US" altLang="ja-JP" sz="1100" dirty="0">
                <a:latin typeface="Consolas" panose="020B0609020204030204" pitchFamily="49" charset="0"/>
              </a:rPr>
              <a:t>(GL_ELEMENT_ARRAY_BUFFER,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sizeof</a:t>
            </a:r>
            <a:r>
              <a:rPr kumimoji="1" lang="en-US" altLang="ja-JP" sz="1100" dirty="0">
                <a:latin typeface="Consolas" panose="020B0609020204030204" pitchFamily="49" charset="0"/>
              </a:rPr>
              <a:t>(unsigned int) *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indices.size</a:t>
            </a:r>
            <a:r>
              <a:rPr kumimoji="1" lang="en-US" altLang="ja-JP" sz="1100" dirty="0">
                <a:latin typeface="Consolas" panose="020B0609020204030204" pitchFamily="49" charset="0"/>
              </a:rPr>
              <a:t>(),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indices.data</a:t>
            </a:r>
            <a:r>
              <a:rPr kumimoji="1" lang="en-US" altLang="ja-JP" sz="1100" dirty="0">
                <a:latin typeface="Consolas" panose="020B0609020204030204" pitchFamily="49" charset="0"/>
              </a:rPr>
              <a:t>(), GL_STATIC_DRAW);</a:t>
            </a:r>
          </a:p>
          <a:p>
            <a:endParaRPr kumimoji="1" lang="en-US" altLang="ja-JP" sz="1100" dirty="0">
              <a:latin typeface="Consolas" panose="020B0609020204030204" pitchFamily="49" charset="0"/>
            </a:endParaRP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indexBufferSize</a:t>
            </a:r>
            <a:r>
              <a:rPr kumimoji="1" lang="en-US" altLang="ja-JP" sz="1100" dirty="0">
                <a:latin typeface="Consolas" panose="020B0609020204030204" pitchFamily="49" charset="0"/>
              </a:rPr>
              <a:t> = 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indices.size</a:t>
            </a:r>
            <a:r>
              <a:rPr kumimoji="1" lang="en-US" altLang="ja-JP" sz="1100" dirty="0">
                <a:latin typeface="Consolas" panose="020B0609020204030204" pitchFamily="49" charset="0"/>
              </a:rPr>
              <a:t>();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	// VAO</a:t>
            </a:r>
            <a:r>
              <a:rPr kumimoji="1" lang="ja-JP" altLang="en-US" sz="1100">
                <a:latin typeface="Consolas" panose="020B0609020204030204" pitchFamily="49" charset="0"/>
              </a:rPr>
              <a:t>を</a:t>
            </a:r>
            <a:r>
              <a:rPr kumimoji="1" lang="en-US" altLang="ja-JP" sz="1100" dirty="0">
                <a:latin typeface="Consolas" panose="020B0609020204030204" pitchFamily="49" charset="0"/>
              </a:rPr>
              <a:t>OFF</a:t>
            </a:r>
            <a:r>
              <a:rPr kumimoji="1" lang="ja-JP" altLang="en-US" sz="1100">
                <a:latin typeface="Consolas" panose="020B0609020204030204" pitchFamily="49" charset="0"/>
              </a:rPr>
              <a:t>にしておく</a:t>
            </a:r>
          </a:p>
          <a:p>
            <a:r>
              <a:rPr kumimoji="1" lang="ja-JP" altLang="en-US" sz="1100">
                <a:latin typeface="Consolas" panose="020B0609020204030204" pitchFamily="49" charset="0"/>
              </a:rPr>
              <a:t>		</a:t>
            </a:r>
            <a:r>
              <a:rPr kumimoji="1" lang="en-US" altLang="ja-JP" sz="1100" dirty="0" err="1">
                <a:latin typeface="Consolas" panose="020B0609020204030204" pitchFamily="49" charset="0"/>
              </a:rPr>
              <a:t>glBindVertexArray</a:t>
            </a:r>
            <a:r>
              <a:rPr kumimoji="1" lang="en-US" altLang="ja-JP" sz="1100" dirty="0">
                <a:latin typeface="Consolas" panose="020B0609020204030204" pitchFamily="49" charset="0"/>
              </a:rPr>
              <a:t>(0);</a:t>
            </a:r>
          </a:p>
          <a:p>
            <a:r>
              <a:rPr kumimoji="1" lang="en-US" altLang="ja-JP" sz="1100" dirty="0">
                <a:latin typeface="Consolas" panose="020B0609020204030204" pitchFamily="49" charset="0"/>
              </a:rPr>
              <a:t>	}</a:t>
            </a:r>
            <a:endParaRPr kumimoji="1" lang="ja-JP" altLang="en-US" sz="1100">
              <a:latin typeface="Consolas" panose="020B0609020204030204" pitchFamily="49" charset="0"/>
            </a:endParaRPr>
          </a:p>
          <a:p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8552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155C2-A9DD-D64E-9493-DDC45910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2-1</a:t>
            </a:r>
            <a:endParaRPr kumimoji="1" lang="ja-JP" altLang="en-US"/>
          </a:p>
        </p:txBody>
      </p:sp>
      <p:pic>
        <p:nvPicPr>
          <p:cNvPr id="5" name="オンライン メディア 4" descr="画面収録 2019-06-06 13.42.59.mov">
            <a:hlinkClick r:id="" action="ppaction://media"/>
            <a:extLst>
              <a:ext uri="{FF2B5EF4-FFF2-40B4-BE49-F238E27FC236}">
                <a16:creationId xmlns:a16="http://schemas.microsoft.com/office/drawing/2014/main" id="{19F2272D-B9DE-584D-8964-20F38CCC78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4700" y="1131888"/>
            <a:ext cx="5054600" cy="5286375"/>
          </a:xfrm>
        </p:spPr>
      </p:pic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7547E7-2AFA-224F-9B97-1CCA9C3F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9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131358"/>
            <a:ext cx="7886700" cy="748814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OBJ</a:t>
            </a:r>
            <a:r>
              <a:rPr lang="ja-JP" altLang="en-US"/>
              <a:t>ファイルをロード時に同位置の頂点をまとめて</a:t>
            </a:r>
            <a:r>
              <a:rPr lang="en-US" altLang="ja-JP" dirty="0"/>
              <a:t>, </a:t>
            </a:r>
            <a:r>
              <a:rPr lang="ja-JP" altLang="en-US"/>
              <a:t>頂点法線を計算するように上のクラスを書き換える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CC2BFE9-C824-8A41-BFC0-F807707ED2D1}"/>
              </a:ext>
            </a:extLst>
          </p:cNvPr>
          <p:cNvSpPr/>
          <p:nvPr/>
        </p:nvSpPr>
        <p:spPr>
          <a:xfrm>
            <a:off x="495086" y="1834193"/>
            <a:ext cx="93404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50"/>
              <a:t>// Vertex配列の作成</a:t>
            </a:r>
          </a:p>
          <a:p>
            <a:r>
              <a:rPr lang="ja-JP" altLang="en-US" sz="1050"/>
              <a:t>		std::vector&lt;Vertex&gt; vertices;</a:t>
            </a:r>
          </a:p>
          <a:p>
            <a:r>
              <a:rPr lang="ja-JP" altLang="en-US" sz="1050"/>
              <a:t>		std::vector&lt;unsigned int&gt; indices;</a:t>
            </a:r>
          </a:p>
          <a:p>
            <a:r>
              <a:rPr lang="ja-JP" altLang="en-US" sz="1050"/>
              <a:t>		std::unordered_map&lt;glm::vec3, unsigned int&gt; map;</a:t>
            </a:r>
          </a:p>
          <a:p>
            <a:r>
              <a:rPr lang="ja-JP" altLang="en-US" sz="1050"/>
              <a:t>		for (int s = 0; s &lt; shapes.size(); s++) {</a:t>
            </a:r>
          </a:p>
          <a:p>
            <a:r>
              <a:rPr lang="ja-JP" altLang="en-US" sz="1050"/>
              <a:t>			const tinyobj::mesh_t &amp;mesh = shapes[s].mesh;</a:t>
            </a:r>
          </a:p>
          <a:p>
            <a:r>
              <a:rPr lang="ja-JP" altLang="en-US" sz="1050"/>
              <a:t>			glm::vec3 temppos[3];</a:t>
            </a:r>
          </a:p>
          <a:p>
            <a:r>
              <a:rPr lang="ja-JP" altLang="en-US" sz="1050"/>
              <a:t>			glm::vec2 tempuv[3];</a:t>
            </a:r>
          </a:p>
          <a:p>
            <a:r>
              <a:rPr lang="ja-JP" altLang="en-US" sz="1050"/>
              <a:t>			int idx = 0;</a:t>
            </a:r>
          </a:p>
          <a:p>
            <a:r>
              <a:rPr lang="ja-JP" altLang="en-US" sz="1050"/>
              <a:t>			for (int i = 0; i &lt; mesh.indices.size(); i++) {</a:t>
            </a:r>
          </a:p>
          <a:p>
            <a:r>
              <a:rPr lang="ja-JP" altLang="en-US" sz="1050"/>
              <a:t>				const tinyobj::index_t &amp;index = mesh.indices[i];</a:t>
            </a:r>
          </a:p>
          <a:p>
            <a:endParaRPr lang="ja-JP" altLang="en-US" sz="1050"/>
          </a:p>
          <a:p>
            <a:r>
              <a:rPr lang="ja-JP" altLang="en-US" sz="1050"/>
              <a:t>				glm::vec3 position;</a:t>
            </a:r>
          </a:p>
          <a:p>
            <a:r>
              <a:rPr lang="ja-JP" altLang="en-US" sz="1050"/>
              <a:t>				glm::vec2 texcoord;</a:t>
            </a:r>
          </a:p>
          <a:p>
            <a:endParaRPr lang="ja-JP" altLang="en-US" sz="1050"/>
          </a:p>
          <a:p>
            <a:r>
              <a:rPr lang="ja-JP" altLang="en-US" sz="1050"/>
              <a:t>				if (index.vertex_index &gt;= 0) {</a:t>
            </a:r>
          </a:p>
          <a:p>
            <a:r>
              <a:rPr lang="ja-JP" altLang="en-US" sz="1050"/>
              <a:t>					position = glm::vec3(attrib.vertices[index.vertex_index * 3 + 0],</a:t>
            </a:r>
          </a:p>
          <a:p>
            <a:r>
              <a:rPr lang="ja-JP" altLang="en-US" sz="1050"/>
              <a:t>						attrib.vertices[index.vertex_index * 3 + 1],</a:t>
            </a:r>
          </a:p>
          <a:p>
            <a:r>
              <a:rPr lang="ja-JP" altLang="en-US" sz="1050"/>
              <a:t>						attrib.vertices[index.vertex_index * 3 + 2]);</a:t>
            </a:r>
          </a:p>
          <a:p>
            <a:r>
              <a:rPr lang="ja-JP" altLang="en-US" sz="1050"/>
              <a:t>					temppos[idx]= position;</a:t>
            </a:r>
          </a:p>
          <a:p>
            <a:r>
              <a:rPr lang="ja-JP" altLang="en-US" sz="1050"/>
              <a:t>				}</a:t>
            </a:r>
          </a:p>
          <a:p>
            <a:endParaRPr lang="ja-JP" altLang="en-US" sz="1050"/>
          </a:p>
          <a:p>
            <a:r>
              <a:rPr lang="ja-JP" altLang="en-US" sz="1050"/>
              <a:t>				if (index.texcoord_index &gt;= 0) {</a:t>
            </a:r>
          </a:p>
          <a:p>
            <a:r>
              <a:rPr lang="ja-JP" altLang="en-US" sz="1050"/>
              <a:t>					texcoord = glm::vec2(attrib.texcoords[index.texcoord_index * 2 + 0],</a:t>
            </a:r>
          </a:p>
          <a:p>
            <a:r>
              <a:rPr lang="ja-JP" altLang="en-US" sz="1050"/>
              <a:t>						attrib.texcoords[index.texcoord_index * 2 + 1]);</a:t>
            </a:r>
          </a:p>
          <a:p>
            <a:r>
              <a:rPr lang="ja-JP" altLang="en-US" sz="1050"/>
              <a:t>					tempuv[idx] = texcoord;</a:t>
            </a:r>
          </a:p>
          <a:p>
            <a:r>
              <a:rPr lang="ja-JP" altLang="en-US" sz="1050"/>
              <a:t>				}</a:t>
            </a:r>
          </a:p>
          <a:p>
            <a:endParaRPr lang="ja-JP" altLang="en-US" sz="1050"/>
          </a:p>
          <a:p>
            <a:r>
              <a:rPr lang="ja-JP" altLang="en-US" sz="1050"/>
              <a:t>				idx++;</a:t>
            </a:r>
          </a:p>
          <a:p>
            <a:endParaRPr lang="ja-JP" altLang="en-US" sz="1050"/>
          </a:p>
          <a:p>
            <a:r>
              <a:rPr lang="ja-JP" altLang="en-US" sz="1050"/>
              <a:t>				</a:t>
            </a:r>
          </a:p>
          <a:p>
            <a:r>
              <a:rPr lang="ja-JP" altLang="en-US" sz="105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3647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B30F0E-4FB3-CD43-A897-A22B5F0D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2-2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61A0AAE-79D7-244A-BC90-130AB5FD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CD269D-95C2-EB40-B4D0-ADB7B13B35ED}"/>
              </a:ext>
            </a:extLst>
          </p:cNvPr>
          <p:cNvSpPr txBox="1"/>
          <p:nvPr/>
        </p:nvSpPr>
        <p:spPr>
          <a:xfrm>
            <a:off x="421240" y="1921267"/>
            <a:ext cx="80941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/>
              <a:t>if (idx == 3) {</a:t>
            </a:r>
          </a:p>
          <a:p>
            <a:r>
              <a:rPr lang="ja-JP" altLang="en-US" sz="1200"/>
              <a:t>					glm::vec3 normal;</a:t>
            </a:r>
          </a:p>
          <a:p>
            <a:endParaRPr lang="ja-JP" altLang="en-US" sz="1200"/>
          </a:p>
          <a:p>
            <a:r>
              <a:rPr lang="ja-JP" altLang="en-US" sz="1200"/>
              <a:t>					glm::vec3 deltaPos1 = temppos[1] - temppos[0];</a:t>
            </a:r>
          </a:p>
          <a:p>
            <a:r>
              <a:rPr lang="ja-JP" altLang="en-US" sz="1200"/>
              <a:t>					glm::vec3 deltaPos2 = temppos[2] - temppos[0];</a:t>
            </a:r>
          </a:p>
          <a:p>
            <a:r>
              <a:rPr lang="ja-JP" altLang="en-US" sz="1200"/>
              <a:t>					glm::vec2 deltaUV1 = tempuv[1] - tempuv[0];</a:t>
            </a:r>
          </a:p>
          <a:p>
            <a:r>
              <a:rPr lang="ja-JP" altLang="en-US" sz="1200"/>
              <a:t>					glm::vec2 deltaUV2 = tempuv[2] - tempuv[0];</a:t>
            </a:r>
          </a:p>
          <a:p>
            <a:endParaRPr lang="ja-JP" altLang="en-US" sz="1200"/>
          </a:p>
          <a:p>
            <a:r>
              <a:rPr lang="ja-JP" altLang="en-US" sz="1200"/>
              <a:t>					float r = 1.0f / (deltaUV1.x * deltaUV2.y - deltaUV1.y * deltaUV2.x);</a:t>
            </a:r>
          </a:p>
          <a:p>
            <a:r>
              <a:rPr lang="ja-JP" altLang="en-US" sz="1200"/>
              <a:t>					glm::vec3 tangent = (deltaPos1 * deltaUV2.y - deltaPos2 * deltaUV1.y) * r;</a:t>
            </a:r>
          </a:p>
          <a:p>
            <a:r>
              <a:rPr lang="ja-JP" altLang="en-US" sz="1200"/>
              <a:t>					glm::vec3 bitangent = (deltaPos2 * deltaUV1.x - deltaPos1 * deltaUV2.x) * r;</a:t>
            </a:r>
          </a:p>
          <a:p>
            <a:endParaRPr lang="ja-JP" altLang="en-US" sz="1200"/>
          </a:p>
          <a:p>
            <a:r>
              <a:rPr lang="ja-JP" altLang="en-US" sz="1200"/>
              <a:t>					normal = glm::cross(tangent, bitangent);</a:t>
            </a:r>
          </a:p>
          <a:p>
            <a:endParaRPr lang="ja-JP" altLang="en-US" sz="1200"/>
          </a:p>
          <a:p>
            <a:r>
              <a:rPr lang="ja-JP" altLang="en-US" sz="1200"/>
              <a:t>					</a:t>
            </a:r>
          </a:p>
          <a:p>
            <a:r>
              <a:rPr lang="ja-JP" altLang="en-US" sz="1200"/>
              <a:t>					/*for (int i = 0; i &lt; 3; i++) {</a:t>
            </a:r>
          </a:p>
          <a:p>
            <a:r>
              <a:rPr lang="ja-JP" altLang="en-US" sz="1200"/>
              <a:t>						vertices.push_back(Vertex(temppos[i], normal));</a:t>
            </a:r>
          </a:p>
          <a:p>
            <a:r>
              <a:rPr lang="ja-JP" altLang="en-US" sz="1200"/>
              <a:t>						indices.push_back(indices.size());</a:t>
            </a:r>
          </a:p>
          <a:p>
            <a:r>
              <a:rPr lang="ja-JP" altLang="en-US" sz="1200"/>
              <a:t>					}*/</a:t>
            </a:r>
          </a:p>
          <a:p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41804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91C7EC-1D2F-B642-B666-D4767A45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練習</a:t>
            </a:r>
            <a:r>
              <a:rPr lang="en-US" altLang="ja-JP" dirty="0"/>
              <a:t>2-2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26EAE0B-1F46-C84B-81F0-969687CA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3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677FE3-E3EC-7E41-B77C-BED969AD419A}"/>
              </a:ext>
            </a:extLst>
          </p:cNvPr>
          <p:cNvSpPr txBox="1"/>
          <p:nvPr/>
        </p:nvSpPr>
        <p:spPr>
          <a:xfrm>
            <a:off x="0" y="1225689"/>
            <a:ext cx="88563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ja-JP" altLang="en-US"/>
          </a:p>
          <a:p>
            <a:r>
              <a:rPr lang="ja-JP" altLang="en-US"/>
              <a:t>					for (int i = 0; i &lt; 3; i++) {</a:t>
            </a:r>
          </a:p>
          <a:p>
            <a:r>
              <a:rPr lang="ja-JP" altLang="en-US"/>
              <a:t>						if (map.count(temppos[i]) == 0) {</a:t>
            </a:r>
          </a:p>
          <a:p>
            <a:r>
              <a:rPr lang="ja-JP" altLang="en-US"/>
              <a:t>							const unsigned int vertexIndex = vertices.size();</a:t>
            </a:r>
          </a:p>
          <a:p>
            <a:r>
              <a:rPr lang="ja-JP" altLang="en-US"/>
              <a:t>							vertices.push_back(Vertex(temppos[i], normal));</a:t>
            </a:r>
          </a:p>
          <a:p>
            <a:r>
              <a:rPr lang="ja-JP" altLang="en-US"/>
              <a:t>							indices.push_back(vertexIndex);</a:t>
            </a:r>
          </a:p>
          <a:p>
            <a:r>
              <a:rPr lang="ja-JP" altLang="en-US"/>
              <a:t>							map[temppos[i]] = vertexIndex;</a:t>
            </a:r>
          </a:p>
          <a:p>
            <a:r>
              <a:rPr lang="ja-JP" altLang="en-US"/>
              <a:t>						}</a:t>
            </a:r>
          </a:p>
          <a:p>
            <a:endParaRPr lang="ja-JP" altLang="en-US"/>
          </a:p>
          <a:p>
            <a:r>
              <a:rPr lang="ja-JP" altLang="en-US"/>
              <a:t>						else {</a:t>
            </a:r>
          </a:p>
          <a:p>
            <a:r>
              <a:rPr lang="ja-JP" altLang="en-US"/>
              <a:t>							unsigned int verticesIndex = map[temppos[i]];</a:t>
            </a:r>
          </a:p>
          <a:p>
            <a:r>
              <a:rPr lang="ja-JP" altLang="en-US"/>
              <a:t>							vertices[verticesIndex].normal += normal;</a:t>
            </a:r>
          </a:p>
          <a:p>
            <a:r>
              <a:rPr lang="ja-JP" altLang="en-US"/>
              <a:t>							indices.push_back(verticesIndex);</a:t>
            </a:r>
          </a:p>
          <a:p>
            <a:r>
              <a:rPr lang="ja-JP" altLang="en-US"/>
              <a:t>						}</a:t>
            </a:r>
          </a:p>
          <a:p>
            <a:r>
              <a:rPr lang="ja-JP" altLang="en-US"/>
              <a:t>					}</a:t>
            </a:r>
          </a:p>
          <a:p>
            <a:endParaRPr lang="ja-JP" altLang="en-US"/>
          </a:p>
          <a:p>
            <a:r>
              <a:rPr lang="ja-JP" altLang="en-US"/>
              <a:t>					idx = 0;</a:t>
            </a:r>
          </a:p>
          <a:p>
            <a:r>
              <a:rPr lang="ja-JP" altLang="en-US"/>
              <a:t>				}</a:t>
            </a:r>
          </a:p>
          <a:p>
            <a:r>
              <a:rPr lang="ja-JP" altLang="en-US"/>
              <a:t>			}</a:t>
            </a:r>
          </a:p>
          <a:p>
            <a:r>
              <a:rPr lang="ja-JP" altLang="en-US"/>
              <a:t>		}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7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スリップストリーム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pica Neue">
      <a:majorFont>
        <a:latin typeface="Open Sans Semibold"/>
        <a:ea typeface="Spica Neue P"/>
        <a:cs typeface=""/>
      </a:majorFont>
      <a:minorFont>
        <a:latin typeface="Open Sans Light"/>
        <a:ea typeface="Spica Neue P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2496</TotalTime>
  <Words>338</Words>
  <Application>Microsoft Macintosh PowerPoint</Application>
  <PresentationFormat>画面に合わせる (4:3)</PresentationFormat>
  <Paragraphs>197</Paragraphs>
  <Slides>13</Slides>
  <Notes>0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Open Sans Light</vt:lpstr>
      <vt:lpstr>Open Sans Semibold</vt:lpstr>
      <vt:lpstr>Spica Neue P</vt:lpstr>
      <vt:lpstr>游ゴシック</vt:lpstr>
      <vt:lpstr>Arial</vt:lpstr>
      <vt:lpstr>Consolas</vt:lpstr>
      <vt:lpstr>Wingdings</vt:lpstr>
      <vt:lpstr>Office テーマ</vt:lpstr>
      <vt:lpstr>画像情報処理工学特論</vt:lpstr>
      <vt:lpstr>練習1-1</vt:lpstr>
      <vt:lpstr>練習2-1</vt:lpstr>
      <vt:lpstr>練習2-1</vt:lpstr>
      <vt:lpstr>練習2-1</vt:lpstr>
      <vt:lpstr>練習2-1</vt:lpstr>
      <vt:lpstr>練習2-2</vt:lpstr>
      <vt:lpstr>練習2-2</vt:lpstr>
      <vt:lpstr>練習2-2</vt:lpstr>
      <vt:lpstr>練習2-2</vt:lpstr>
      <vt:lpstr>練習3-1</vt:lpstr>
      <vt:lpstr>練習3-2</vt:lpstr>
      <vt:lpstr>練習3-3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Tatsuya</dc:creator>
  <cp:lastModifiedBy>iwana9759</cp:lastModifiedBy>
  <cp:revision>723</cp:revision>
  <dcterms:created xsi:type="dcterms:W3CDTF">2017-03-30T01:57:25Z</dcterms:created>
  <dcterms:modified xsi:type="dcterms:W3CDTF">2019-06-07T01:52:24Z</dcterms:modified>
</cp:coreProperties>
</file>